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8" r:id="rId2"/>
    <p:sldId id="260" r:id="rId3"/>
    <p:sldId id="263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6E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030"/>
    <p:restoredTop sz="90080"/>
  </p:normalViewPr>
  <p:slideViewPr>
    <p:cSldViewPr snapToGrid="0" snapToObjects="1">
      <p:cViewPr>
        <p:scale>
          <a:sx n="100" d="100"/>
          <a:sy n="100" d="100"/>
        </p:scale>
        <p:origin x="2456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ECA1DD-BED3-6141-972D-72DB330F3792}" type="datetimeFigureOut">
              <a:rPr lang="en-US" smtClean="0"/>
              <a:t>4/29/20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BCFA82-DF02-9A4A-9A65-EBDE806D8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302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10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23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52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1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69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079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12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80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6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20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88B29-DF9F-9543-BB64-28413B0B5F90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9A340-A62D-6547-8810-119E34464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87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hyperlink" Target="http://0.0.0.0:2742/laura" TargetMode="External"/><Relationship Id="rId12" Type="http://schemas.openxmlformats.org/officeDocument/2006/relationships/image" Target="../media/image9.png"/><Relationship Id="rId13" Type="http://schemas.openxmlformats.org/officeDocument/2006/relationships/image" Target="../media/image10.png"/><Relationship Id="rId1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://0.0.0.0:2742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hyperlink" Target="http://0.0.0.0:2742/Vincent" TargetMode="External"/><Relationship Id="rId9" Type="http://schemas.openxmlformats.org/officeDocument/2006/relationships/hyperlink" Target="http://0.0.0.0:2742/article/5ea1a61c41b415800d6668f7" TargetMode="External"/><Relationship Id="rId10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13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266"/>
          <a:stretch/>
        </p:blipFill>
        <p:spPr>
          <a:xfrm>
            <a:off x="0" y="1"/>
            <a:ext cx="12177591" cy="564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554585"/>
            <a:ext cx="12192000" cy="4254498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  <a:tabLst>
                <a:tab pos="2743200" algn="ctr"/>
              </a:tabLst>
            </a:pPr>
            <a:endParaRPr lang="fr-FR" sz="5400" b="1" kern="1400" cap="all" dirty="0" smtClean="0">
              <a:solidFill>
                <a:srgbClr val="44546A"/>
              </a:solidFill>
              <a:latin typeface="Tahoma" charset="0"/>
              <a:ea typeface="Times New Roman" charset="0"/>
              <a:cs typeface="Times New Roman" charset="0"/>
            </a:endParaRPr>
          </a:p>
          <a:p>
            <a:pPr algn="ctr">
              <a:spcAft>
                <a:spcPts val="0"/>
              </a:spcAft>
              <a:tabLst>
                <a:tab pos="2743200" algn="ctr"/>
              </a:tabLst>
            </a:pPr>
            <a:r>
              <a:rPr lang="fr-FR" sz="5400" b="1" kern="1400" cap="all" dirty="0" smtClean="0">
                <a:solidFill>
                  <a:srgbClr val="44546A"/>
                </a:solidFill>
                <a:latin typeface="Tahoma" charset="0"/>
                <a:ea typeface="Times New Roman" charset="0"/>
                <a:cs typeface="Times New Roman" charset="0"/>
              </a:rPr>
              <a:t>MERN </a:t>
            </a:r>
            <a:r>
              <a:rPr lang="fr-FR" sz="5400" cap="all" dirty="0" smtClean="0">
                <a:solidFill>
                  <a:srgbClr val="44546A"/>
                </a:solidFill>
                <a:latin typeface="Tahoma" charset="0"/>
                <a:ea typeface="Times New Roman" charset="0"/>
                <a:cs typeface="Times New Roman" charset="0"/>
              </a:rPr>
              <a:t>pool d04</a:t>
            </a:r>
          </a:p>
          <a:p>
            <a:pPr algn="ctr">
              <a:lnSpc>
                <a:spcPct val="110000"/>
              </a:lnSpc>
              <a:spcBef>
                <a:spcPts val="700"/>
              </a:spcBef>
              <a:spcAft>
                <a:spcPts val="600"/>
              </a:spcAft>
            </a:pPr>
            <a:endParaRPr lang="fr-FR" sz="1400" b="1" cap="all" dirty="0" smtClean="0">
              <a:solidFill>
                <a:srgbClr val="00B0F0"/>
              </a:solidFill>
              <a:latin typeface="Avenir Book" charset="0"/>
              <a:ea typeface="Apple Color Emoji" charset="-128"/>
              <a:cs typeface="Times New Roman" charset="0"/>
            </a:endParaRPr>
          </a:p>
          <a:p>
            <a:pPr algn="ctr">
              <a:lnSpc>
                <a:spcPct val="110000"/>
              </a:lnSpc>
              <a:spcBef>
                <a:spcPts val="700"/>
              </a:spcBef>
              <a:spcAft>
                <a:spcPts val="600"/>
              </a:spcAft>
            </a:pPr>
            <a:r>
              <a:rPr lang="fr-FR" sz="1400" b="1" cap="all" dirty="0" smtClean="0">
                <a:solidFill>
                  <a:srgbClr val="00B0F0"/>
                </a:solidFill>
                <a:latin typeface="Avenir Book" charset="0"/>
                <a:ea typeface="Apple Color Emoji" charset="-128"/>
                <a:cs typeface="Times New Roman" charset="0"/>
              </a:rPr>
              <a:t>créer UNe web app </a:t>
            </a:r>
            <a:endParaRPr lang="fr-FR" sz="1400" b="1" cap="all" dirty="0" smtClean="0">
              <a:solidFill>
                <a:srgbClr val="5B9BD5"/>
              </a:solidFill>
              <a:latin typeface="Calibri Light" charset="0"/>
              <a:ea typeface="Times New Roman" charset="0"/>
              <a:cs typeface="Times New Roman" charset="0"/>
            </a:endParaRPr>
          </a:p>
          <a:p>
            <a:pPr algn="ctr">
              <a:spcAft>
                <a:spcPts val="1200"/>
              </a:spcAft>
            </a:pPr>
            <a:r>
              <a:rPr lang="fr-FR" sz="1400" b="1" dirty="0" smtClean="0">
                <a:solidFill>
                  <a:srgbClr val="393D4C"/>
                </a:solidFill>
                <a:latin typeface="Avenir Book" charset="0"/>
                <a:ea typeface="Calibri" charset="0"/>
                <a:cs typeface="Times" charset="0"/>
              </a:rPr>
              <a:t>Créer </a:t>
            </a:r>
            <a:r>
              <a:rPr lang="fr-FR" sz="1400" b="1" dirty="0">
                <a:solidFill>
                  <a:srgbClr val="393D4C"/>
                </a:solidFill>
                <a:latin typeface="Avenir Book" charset="0"/>
                <a:ea typeface="Calibri" charset="0"/>
                <a:cs typeface="Times" charset="0"/>
              </a:rPr>
              <a:t>une application web dans laquelle chaque utilisateur gère un blog consultable </a:t>
            </a:r>
            <a:endParaRPr lang="fr-FR" sz="1400" b="1" dirty="0" smtClean="0">
              <a:solidFill>
                <a:srgbClr val="393D4C"/>
              </a:solidFill>
              <a:latin typeface="Avenir Book" charset="0"/>
              <a:ea typeface="Calibri" charset="0"/>
              <a:cs typeface="Times" charset="0"/>
            </a:endParaRPr>
          </a:p>
          <a:p>
            <a:pPr algn="ctr">
              <a:spcAft>
                <a:spcPts val="1200"/>
              </a:spcAft>
            </a:pPr>
            <a:r>
              <a:rPr lang="fr-FR" sz="1400" b="1" dirty="0" smtClean="0">
                <a:solidFill>
                  <a:srgbClr val="393D4C"/>
                </a:solidFill>
                <a:latin typeface="Avenir Book" charset="0"/>
                <a:ea typeface="Calibri" charset="0"/>
                <a:cs typeface="Times" charset="0"/>
              </a:rPr>
              <a:t>et </a:t>
            </a:r>
            <a:r>
              <a:rPr lang="fr-FR" sz="1400" b="1" dirty="0">
                <a:solidFill>
                  <a:srgbClr val="393D4C"/>
                </a:solidFill>
                <a:latin typeface="Avenir Book" charset="0"/>
                <a:ea typeface="Calibri" charset="0"/>
                <a:cs typeface="Times" charset="0"/>
              </a:rPr>
              <a:t>dont les articles pourront être commentés par les autres membres</a:t>
            </a:r>
            <a:r>
              <a:rPr lang="fr-FR" sz="1400" b="1" dirty="0" smtClean="0">
                <a:solidFill>
                  <a:srgbClr val="393D4C"/>
                </a:solidFill>
                <a:latin typeface="Avenir Book" charset="0"/>
                <a:ea typeface="Calibri" charset="0"/>
                <a:cs typeface="Times" charset="0"/>
              </a:rPr>
              <a:t>.</a:t>
            </a:r>
          </a:p>
          <a:p>
            <a:pPr algn="ctr">
              <a:spcAft>
                <a:spcPts val="1200"/>
              </a:spcAft>
            </a:pPr>
            <a:endParaRPr lang="fr-FR" sz="1400" b="1" dirty="0">
              <a:solidFill>
                <a:srgbClr val="393D4C"/>
              </a:solidFill>
              <a:latin typeface="Avenir Book" charset="0"/>
              <a:ea typeface="Calibri" charset="0"/>
              <a:cs typeface="Times" charset="0"/>
            </a:endParaRPr>
          </a:p>
          <a:p>
            <a:pPr algn="ctr">
              <a:spcAft>
                <a:spcPts val="1200"/>
              </a:spcAft>
            </a:pPr>
            <a:endParaRPr lang="fr-FR" sz="1400" b="1" dirty="0" smtClean="0">
              <a:solidFill>
                <a:srgbClr val="393D4C"/>
              </a:solidFill>
              <a:latin typeface="Avenir Book" charset="0"/>
              <a:ea typeface="Calibri" charset="0"/>
              <a:cs typeface="Times" charset="0"/>
            </a:endParaRPr>
          </a:p>
          <a:p>
            <a:pPr algn="ctr">
              <a:spcAft>
                <a:spcPts val="1200"/>
              </a:spcAft>
            </a:pPr>
            <a:endParaRPr lang="en-US" sz="1400" dirty="0">
              <a:latin typeface="Times New Roman" charset="0"/>
              <a:ea typeface="Calibri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636" y="4086556"/>
            <a:ext cx="3449788" cy="255422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678272" y="4086556"/>
            <a:ext cx="2339788" cy="72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178424" y="4086555"/>
            <a:ext cx="2359212" cy="72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69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882587" y="38821"/>
            <a:ext cx="8283388" cy="528320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059640" y="118315"/>
            <a:ext cx="39292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tabLst>
                <a:tab pos="2743200" algn="ctr"/>
              </a:tabLst>
            </a:pPr>
            <a:r>
              <a:rPr lang="fr-FR" b="1" kern="1400" cap="all" dirty="0" smtClean="0">
                <a:solidFill>
                  <a:srgbClr val="44546A"/>
                </a:solidFill>
                <a:latin typeface="Tahoma" charset="0"/>
                <a:ea typeface="Times New Roman" charset="0"/>
                <a:cs typeface="Times New Roman" charset="0"/>
              </a:rPr>
              <a:t>LOGIQUE ET FONCTIONNEMENT</a:t>
            </a:r>
            <a:endParaRPr lang="fr-FR" cap="all" dirty="0">
              <a:solidFill>
                <a:srgbClr val="44546A"/>
              </a:solidFill>
              <a:latin typeface="Tahoma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68" y="1313437"/>
            <a:ext cx="4850837" cy="228458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81357" y="826267"/>
            <a:ext cx="14966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  <a:tabLst>
                <a:tab pos="2743200" algn="ctr"/>
              </a:tabLst>
            </a:pPr>
            <a:r>
              <a:rPr lang="fr-FR" sz="1400" b="1" kern="1400" cap="all" dirty="0" smtClean="0">
                <a:solidFill>
                  <a:srgbClr val="44546A"/>
                </a:solidFill>
                <a:latin typeface="Avenir Book" charset="0"/>
                <a:ea typeface="Avenir Book" charset="0"/>
                <a:cs typeface="Avenir Book" charset="0"/>
              </a:rPr>
              <a:t>HOME PAGE</a:t>
            </a:r>
            <a:endParaRPr lang="fr-FR" sz="1400" b="1" cap="all" dirty="0">
              <a:solidFill>
                <a:srgbClr val="44546A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4468" y="1025642"/>
            <a:ext cx="14490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>
                <a:hlinkClick r:id="rId3"/>
              </a:rPr>
              <a:t>http://0.0.0.0:2742/</a:t>
            </a:r>
            <a:endParaRPr lang="en-US" sz="1200" dirty="0"/>
          </a:p>
        </p:txBody>
      </p:sp>
      <p:pic>
        <p:nvPicPr>
          <p:cNvPr id="1026" name="Picture 2" descr="and Click Ii Svg Png Icon Free Download (#484850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98765">
            <a:off x="5040946" y="2305952"/>
            <a:ext cx="151283" cy="224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670" y="1305233"/>
            <a:ext cx="2681148" cy="2292792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5183198" y="2245598"/>
            <a:ext cx="6674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454718" y="2225516"/>
            <a:ext cx="6674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2"/>
          <a:stretch/>
        </p:blipFill>
        <p:spPr>
          <a:xfrm>
            <a:off x="9117183" y="1164141"/>
            <a:ext cx="2609055" cy="288443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313" y="4141723"/>
            <a:ext cx="2116794" cy="1311524"/>
          </a:xfrm>
          <a:prstGeom prst="rect">
            <a:avLst/>
          </a:prstGeom>
        </p:spPr>
      </p:pic>
      <p:pic>
        <p:nvPicPr>
          <p:cNvPr id="18" name="Picture 2" descr="and Click Ii Svg Png Icon Free Download (#484850 ..."/>
          <p:cNvPicPr>
            <a:picLocks noChangeAspect="1" noChangeArrowheads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98765">
            <a:off x="885197" y="1544805"/>
            <a:ext cx="143324" cy="212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and Click Ii Svg Png Icon Free Download (#484850 ..."/>
          <p:cNvPicPr>
            <a:picLocks noChangeAspect="1" noChangeArrowheads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98765">
            <a:off x="5042740" y="3464020"/>
            <a:ext cx="157681" cy="23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5850670" y="794784"/>
            <a:ext cx="14966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  <a:tabLst>
                <a:tab pos="2743200" algn="ctr"/>
              </a:tabLst>
            </a:pPr>
            <a:r>
              <a:rPr lang="fr-FR" sz="1400" b="1" kern="1400" cap="all" smtClean="0">
                <a:solidFill>
                  <a:srgbClr val="44546A"/>
                </a:solidFill>
                <a:latin typeface="Avenir Book" charset="0"/>
                <a:ea typeface="Avenir Book" charset="0"/>
                <a:cs typeface="Avenir Book" charset="0"/>
              </a:rPr>
              <a:t>Articles page</a:t>
            </a:r>
            <a:endParaRPr lang="fr-FR" sz="1400" b="1" cap="all" dirty="0">
              <a:solidFill>
                <a:srgbClr val="44546A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810904" y="1028234"/>
            <a:ext cx="244231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8"/>
              </a:rPr>
              <a:t>http://0.0.0.0:2742/Vincent</a:t>
            </a:r>
            <a:endParaRPr lang="en-US" sz="1200" dirty="0"/>
          </a:p>
        </p:txBody>
      </p:sp>
      <p:sp>
        <p:nvSpPr>
          <p:cNvPr id="21" name="Rectangle 20"/>
          <p:cNvSpPr/>
          <p:nvPr/>
        </p:nvSpPr>
        <p:spPr>
          <a:xfrm>
            <a:off x="8700726" y="888724"/>
            <a:ext cx="34419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hlinkClick r:id="rId9"/>
              </a:rPr>
              <a:t>http://0.0.0.0:2742/article/5ea1a61c41b415800d6668f7</a:t>
            </a:r>
            <a:endParaRPr lang="en-US" sz="1100" dirty="0"/>
          </a:p>
        </p:txBody>
      </p:sp>
      <p:sp>
        <p:nvSpPr>
          <p:cNvPr id="23" name="Rectangle 22"/>
          <p:cNvSpPr/>
          <p:nvPr/>
        </p:nvSpPr>
        <p:spPr>
          <a:xfrm>
            <a:off x="9193310" y="711752"/>
            <a:ext cx="14966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  <a:tabLst>
                <a:tab pos="2743200" algn="ctr"/>
              </a:tabLst>
            </a:pPr>
            <a:r>
              <a:rPr lang="fr-FR" sz="1400" b="1" kern="1400" cap="all" dirty="0" smtClean="0">
                <a:solidFill>
                  <a:srgbClr val="44546A"/>
                </a:solidFill>
                <a:latin typeface="Avenir Book" charset="0"/>
                <a:ea typeface="Avenir Book" charset="0"/>
                <a:cs typeface="Avenir Book" charset="0"/>
              </a:rPr>
              <a:t>Article page</a:t>
            </a:r>
            <a:endParaRPr lang="fr-FR" sz="1400" b="1" cap="all" dirty="0">
              <a:solidFill>
                <a:srgbClr val="44546A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3277369" y="3467700"/>
            <a:ext cx="1525989" cy="4292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1029677" y="2032625"/>
            <a:ext cx="90779" cy="17104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15" y="4333808"/>
            <a:ext cx="3121660" cy="2285055"/>
          </a:xfrm>
          <a:prstGeom prst="rect">
            <a:avLst/>
          </a:prstGeom>
        </p:spPr>
      </p:pic>
      <p:sp>
        <p:nvSpPr>
          <p:cNvPr id="1027" name="Rectangle 1026"/>
          <p:cNvSpPr/>
          <p:nvPr/>
        </p:nvSpPr>
        <p:spPr>
          <a:xfrm>
            <a:off x="1331350" y="3979798"/>
            <a:ext cx="163859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00" dirty="0">
                <a:hlinkClick r:id="rId11"/>
              </a:rPr>
              <a:t>http://0.0.0.0:2742/laura</a:t>
            </a:r>
            <a:endParaRPr lang="en-US" sz="1100" dirty="0"/>
          </a:p>
        </p:txBody>
      </p:sp>
      <p:sp>
        <p:nvSpPr>
          <p:cNvPr id="36" name="Rectangle 35"/>
          <p:cNvSpPr/>
          <p:nvPr/>
        </p:nvSpPr>
        <p:spPr>
          <a:xfrm>
            <a:off x="1345007" y="3743059"/>
            <a:ext cx="149664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  <a:tabLst>
                <a:tab pos="2743200" algn="ctr"/>
              </a:tabLst>
            </a:pPr>
            <a:r>
              <a:rPr lang="fr-FR" sz="1400" b="1" kern="1400" cap="all" dirty="0" err="1" smtClean="0">
                <a:solidFill>
                  <a:srgbClr val="44546A"/>
                </a:solidFill>
                <a:latin typeface="Avenir Book" charset="0"/>
                <a:ea typeface="Avenir Book" charset="0"/>
                <a:cs typeface="Avenir Book" charset="0"/>
              </a:rPr>
              <a:t>My</a:t>
            </a:r>
            <a:r>
              <a:rPr lang="fr-FR" sz="1400" b="1" kern="1400" cap="all" dirty="0" smtClean="0">
                <a:solidFill>
                  <a:srgbClr val="44546A"/>
                </a:solidFill>
                <a:latin typeface="Avenir Book" charset="0"/>
                <a:ea typeface="Avenir Book" charset="0"/>
                <a:cs typeface="Avenir Book" charset="0"/>
              </a:rPr>
              <a:t> blog</a:t>
            </a:r>
            <a:endParaRPr lang="fr-FR" sz="1400" b="1" cap="all" dirty="0">
              <a:solidFill>
                <a:srgbClr val="44546A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028" name="Picture 102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597" y="5413244"/>
            <a:ext cx="3059393" cy="1061160"/>
          </a:xfrm>
          <a:prstGeom prst="rect">
            <a:avLst/>
          </a:prstGeom>
        </p:spPr>
      </p:pic>
      <p:pic>
        <p:nvPicPr>
          <p:cNvPr id="1029" name="Picture 102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774" y="4333808"/>
            <a:ext cx="1884680" cy="1526641"/>
          </a:xfrm>
          <a:prstGeom prst="rect">
            <a:avLst/>
          </a:prstGeom>
        </p:spPr>
      </p:pic>
      <p:cxnSp>
        <p:nvCxnSpPr>
          <p:cNvPr id="42" name="Straight Arrow Connector 41"/>
          <p:cNvCxnSpPr>
            <a:stCxn id="1028" idx="0"/>
          </p:cNvCxnSpPr>
          <p:nvPr/>
        </p:nvCxnSpPr>
        <p:spPr>
          <a:xfrm>
            <a:off x="5069294" y="5413244"/>
            <a:ext cx="159196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35" name="Rounded Rectangle 1034"/>
          <p:cNvSpPr/>
          <p:nvPr/>
        </p:nvSpPr>
        <p:spPr>
          <a:xfrm>
            <a:off x="9460078" y="5676157"/>
            <a:ext cx="2020029" cy="96796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</a:rPr>
              <a:t>CRUD</a:t>
            </a:r>
            <a:endParaRPr lang="en-US" sz="4000" b="1" dirty="0">
              <a:solidFill>
                <a:schemeClr val="tx1"/>
              </a:solidFill>
            </a:endParaRPr>
          </a:p>
        </p:txBody>
      </p:sp>
      <p:pic>
        <p:nvPicPr>
          <p:cNvPr id="1036" name="Picture 103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666" y="4339595"/>
            <a:ext cx="707313" cy="42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62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839" y="1779319"/>
            <a:ext cx="1812961" cy="3431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678" y="2446087"/>
            <a:ext cx="1190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dirty="0" smtClean="0"/>
              <a:t>L’utilisateur clique sur le bouton </a:t>
            </a:r>
            <a:endParaRPr lang="fr-FR" sz="1000" dirty="0"/>
          </a:p>
        </p:txBody>
      </p:sp>
      <p:sp>
        <p:nvSpPr>
          <p:cNvPr id="7" name="Rectangle 6"/>
          <p:cNvSpPr/>
          <p:nvPr/>
        </p:nvSpPr>
        <p:spPr>
          <a:xfrm>
            <a:off x="1617839" y="1779319"/>
            <a:ext cx="1812961" cy="1132309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nformatique Utilisateur Icon - Image gratuite sur Pixaba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633" y="1634427"/>
            <a:ext cx="811660" cy="811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608945" y="1242924"/>
            <a:ext cx="182185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 smtClean="0">
                <a:solidFill>
                  <a:srgbClr val="002060"/>
                </a:solidFill>
              </a:rPr>
              <a:t>CLIENT  </a:t>
            </a:r>
          </a:p>
          <a:p>
            <a:r>
              <a:rPr lang="fr-FR" sz="1000" dirty="0" smtClean="0"/>
              <a:t>navigateur web (Chrome)</a:t>
            </a:r>
            <a:endParaRPr lang="fr-FR" sz="1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32"/>
          <a:stretch/>
        </p:blipFill>
        <p:spPr>
          <a:xfrm>
            <a:off x="1804615" y="2146939"/>
            <a:ext cx="1368307" cy="658119"/>
          </a:xfrm>
          <a:prstGeom prst="rect">
            <a:avLst/>
          </a:prstGeom>
        </p:spPr>
      </p:pic>
      <p:pic>
        <p:nvPicPr>
          <p:cNvPr id="11" name="Picture 6" descr="cône Curseur - Téléchargement gratuit en PNG et vecteur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670" y="2612750"/>
            <a:ext cx="249363" cy="24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4571931" y="540530"/>
            <a:ext cx="7403759" cy="5924894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Elbow Connector 12"/>
          <p:cNvCxnSpPr/>
          <p:nvPr/>
        </p:nvCxnSpPr>
        <p:spPr>
          <a:xfrm flipV="1">
            <a:off x="3430800" y="1063256"/>
            <a:ext cx="1141131" cy="969840"/>
          </a:xfrm>
          <a:prstGeom prst="bentConnector3">
            <a:avLst>
              <a:gd name="adj1" fmla="val 14593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14873" y="401477"/>
            <a:ext cx="2325252" cy="6001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FR" sz="1100" dirty="0" smtClean="0"/>
              <a:t>Le client se connecte au serveur, envoi une requête et demande la page au serveur</a:t>
            </a:r>
            <a:endParaRPr lang="fr-FR" sz="1100" dirty="0"/>
          </a:p>
        </p:txBody>
      </p:sp>
      <p:sp>
        <p:nvSpPr>
          <p:cNvPr id="15" name="Rectangle 14"/>
          <p:cNvSpPr/>
          <p:nvPr/>
        </p:nvSpPr>
        <p:spPr>
          <a:xfrm>
            <a:off x="2846780" y="565172"/>
            <a:ext cx="59591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400" b="1" dirty="0" smtClean="0"/>
              <a:t>POST</a:t>
            </a:r>
          </a:p>
        </p:txBody>
      </p:sp>
      <p:sp>
        <p:nvSpPr>
          <p:cNvPr id="16" name="Oval 15"/>
          <p:cNvSpPr/>
          <p:nvPr/>
        </p:nvSpPr>
        <p:spPr>
          <a:xfrm>
            <a:off x="2552139" y="948030"/>
            <a:ext cx="343521" cy="30834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7" name="AutoShape 10" descr="https://files.slack.com/files-pri/TTKURJBDL-F0126D7EHTN/screenshot_2020-04-17_at_00.47.51.png"/>
          <p:cNvSpPr>
            <a:spLocks noChangeAspect="1" noChangeArrowheads="1"/>
          </p:cNvSpPr>
          <p:nvPr/>
        </p:nvSpPr>
        <p:spPr bwMode="auto">
          <a:xfrm>
            <a:off x="1520518" y="24796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82" t="4646" r="-1"/>
          <a:stretch/>
        </p:blipFill>
        <p:spPr>
          <a:xfrm>
            <a:off x="2949901" y="783842"/>
            <a:ext cx="1543784" cy="158533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3355493" y="589960"/>
            <a:ext cx="108395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 smtClean="0"/>
              <a:t>0.0.0.0:3000/login/</a:t>
            </a:r>
            <a:endParaRPr lang="en-US" sz="900" dirty="0"/>
          </a:p>
        </p:txBody>
      </p:sp>
      <p:sp>
        <p:nvSpPr>
          <p:cNvPr id="20" name="Rectangle 19"/>
          <p:cNvSpPr/>
          <p:nvPr/>
        </p:nvSpPr>
        <p:spPr>
          <a:xfrm>
            <a:off x="4833227" y="986626"/>
            <a:ext cx="6860198" cy="5325684"/>
          </a:xfrm>
          <a:prstGeom prst="rect">
            <a:avLst/>
          </a:prstGeom>
          <a:noFill/>
          <a:ln w="1270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341721" y="1424924"/>
            <a:ext cx="1812961" cy="2352419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026547" y="1146278"/>
            <a:ext cx="24276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b="1" dirty="0" smtClean="0">
                <a:solidFill>
                  <a:schemeClr val="accent2">
                    <a:lumMod val="75000"/>
                  </a:schemeClr>
                </a:solidFill>
              </a:rPr>
              <a:t>Front-end </a:t>
            </a:r>
            <a:r>
              <a:rPr lang="fr-FR" sz="1000" b="1" dirty="0" err="1" smtClean="0">
                <a:solidFill>
                  <a:schemeClr val="accent2">
                    <a:lumMod val="75000"/>
                  </a:schemeClr>
                </a:solidFill>
              </a:rPr>
              <a:t>Development</a:t>
            </a:r>
            <a:endParaRPr lang="fr-FR" sz="1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647528" y="1408711"/>
            <a:ext cx="3248349" cy="3222385"/>
          </a:xfrm>
          <a:prstGeom prst="rect">
            <a:avLst/>
          </a:prstGeom>
          <a:noFill/>
          <a:ln w="12700">
            <a:solidFill>
              <a:srgbClr val="EF84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8414956" y="1146277"/>
            <a:ext cx="1713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b="1" dirty="0" smtClean="0">
                <a:solidFill>
                  <a:srgbClr val="EF84EE"/>
                </a:solidFill>
              </a:rPr>
              <a:t>Back-end </a:t>
            </a:r>
            <a:r>
              <a:rPr lang="fr-FR" sz="1000" b="1" dirty="0" err="1" smtClean="0">
                <a:solidFill>
                  <a:srgbClr val="EF84EE"/>
                </a:solidFill>
              </a:rPr>
              <a:t>Development</a:t>
            </a:r>
            <a:endParaRPr lang="fr-FR" sz="1000" b="1" dirty="0" smtClean="0">
              <a:solidFill>
                <a:srgbClr val="EF84EE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98307" y="643478"/>
            <a:ext cx="2481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smtClean="0">
                <a:solidFill>
                  <a:srgbClr val="00B050"/>
                </a:solidFill>
              </a:rPr>
              <a:t>APPLICATION</a:t>
            </a:r>
            <a:endParaRPr lang="fr-FR" sz="1600" b="1" dirty="0" smtClean="0">
              <a:solidFill>
                <a:srgbClr val="00B05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454209" y="143249"/>
            <a:ext cx="2481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smtClean="0">
                <a:solidFill>
                  <a:srgbClr val="7030A0"/>
                </a:solidFill>
              </a:rPr>
              <a:t>SERVEUR : ordinateur</a:t>
            </a:r>
            <a:endParaRPr lang="fr-FR" sz="1600" b="1" dirty="0" smtClean="0">
              <a:solidFill>
                <a:srgbClr val="7030A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433709" y="1527673"/>
            <a:ext cx="1628984" cy="5054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React JS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848599" y="1561871"/>
            <a:ext cx="2862943" cy="5054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Express </a:t>
            </a:r>
            <a:r>
              <a:rPr lang="en-US" sz="1200" dirty="0" smtClean="0">
                <a:solidFill>
                  <a:srgbClr val="00B050"/>
                </a:solidFill>
              </a:rPr>
              <a:t>(Web Framework)</a:t>
            </a:r>
            <a:endParaRPr lang="en-US" sz="1200" dirty="0">
              <a:solidFill>
                <a:srgbClr val="00B05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7869182" y="3808869"/>
            <a:ext cx="2862943" cy="50542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Node JS 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</a:rPr>
              <a:t>(Web server)</a:t>
            </a:r>
            <a:endParaRPr 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31" name="Straight Arrow Connector 30"/>
          <p:cNvCxnSpPr>
            <a:stCxn id="27" idx="3"/>
          </p:cNvCxnSpPr>
          <p:nvPr/>
        </p:nvCxnSpPr>
        <p:spPr>
          <a:xfrm flipV="1">
            <a:off x="7062693" y="1779319"/>
            <a:ext cx="785906" cy="106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8" idx="2"/>
            <a:endCxn id="29" idx="0"/>
          </p:cNvCxnSpPr>
          <p:nvPr/>
        </p:nvCxnSpPr>
        <p:spPr>
          <a:xfrm>
            <a:off x="9280071" y="2067294"/>
            <a:ext cx="20583" cy="17415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9298258" y="4314292"/>
            <a:ext cx="0" cy="6591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8" name="Picture 12" descr="atabase integration | Konnector"/>
          <p:cNvPicPr>
            <a:picLocks noChangeAspect="1" noChangeArrowheads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5449" y="4938552"/>
            <a:ext cx="1305619" cy="1363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9935898" y="5778176"/>
            <a:ext cx="13028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smtClean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fr-FR" sz="1100" dirty="0" smtClean="0">
                <a:solidFill>
                  <a:schemeClr val="accent2">
                    <a:lumMod val="75000"/>
                  </a:schemeClr>
                </a:solidFill>
              </a:rPr>
              <a:t>Base </a:t>
            </a:r>
            <a:r>
              <a:rPr lang="fr-FR" sz="1100" dirty="0">
                <a:solidFill>
                  <a:schemeClr val="accent2">
                    <a:lumMod val="75000"/>
                  </a:schemeClr>
                </a:solidFill>
              </a:rPr>
              <a:t>de </a:t>
            </a:r>
            <a:r>
              <a:rPr lang="fr-FR" sz="1100" dirty="0" smtClean="0">
                <a:solidFill>
                  <a:schemeClr val="accent2">
                    <a:lumMod val="75000"/>
                  </a:schemeClr>
                </a:solidFill>
              </a:rPr>
              <a:t>données) 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02264" y="6167803"/>
            <a:ext cx="4069234" cy="461665"/>
          </a:xfrm>
          <a:prstGeom prst="rect">
            <a:avLst/>
          </a:prstGeom>
          <a:solidFill>
            <a:srgbClr val="F8D7DC"/>
          </a:solidFill>
        </p:spPr>
        <p:txBody>
          <a:bodyPr wrap="square" rtlCol="0">
            <a:spAutoFit/>
          </a:bodyPr>
          <a:lstStyle/>
          <a:p>
            <a:r>
              <a:rPr lang="en-US" sz="2400" smtClean="0"/>
              <a:t>DEVELOPPEMENT STACK MERN</a:t>
            </a:r>
            <a:endParaRPr lang="en-US" dirty="0"/>
          </a:p>
        </p:txBody>
      </p:sp>
      <p:pic>
        <p:nvPicPr>
          <p:cNvPr id="1028" name="Picture 4" descr="eact logo png 6 » PNG Imag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7129" y="2040257"/>
            <a:ext cx="653758" cy="792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demoto | Email Verification in Node, Express, and MongoDB - Codemo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8" r="21526" b="45055"/>
          <a:stretch/>
        </p:blipFill>
        <p:spPr bwMode="auto">
          <a:xfrm>
            <a:off x="7855013" y="3389027"/>
            <a:ext cx="1039553" cy="30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6" descr="odemoto | Email Verification in Node, Express, and MongoDB - Codemo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" t="51342" r="48250" b="-338"/>
          <a:stretch/>
        </p:blipFill>
        <p:spPr bwMode="auto">
          <a:xfrm>
            <a:off x="7819991" y="2150271"/>
            <a:ext cx="927847" cy="268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6" descr="odemoto | Email Verification in Node, Express, and MongoDB - Codemo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13" t="51784" r="495" b="-3229"/>
          <a:stretch/>
        </p:blipFill>
        <p:spPr bwMode="auto">
          <a:xfrm>
            <a:off x="9935898" y="5503109"/>
            <a:ext cx="1170083" cy="361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/>
          <p:cNvSpPr/>
          <p:nvPr/>
        </p:nvSpPr>
        <p:spPr>
          <a:xfrm>
            <a:off x="9409248" y="3063537"/>
            <a:ext cx="2325252" cy="6001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fr-FR" sz="1100" dirty="0" smtClean="0"/>
              <a:t>L'environnement </a:t>
            </a:r>
            <a:r>
              <a:rPr lang="fr-FR" sz="1100" b="1" dirty="0" smtClean="0">
                <a:solidFill>
                  <a:srgbClr val="FF0000"/>
                </a:solidFill>
              </a:rPr>
              <a:t>Node js </a:t>
            </a:r>
            <a:r>
              <a:rPr lang="fr-FR" sz="1100" dirty="0" smtClean="0"/>
              <a:t>exécute du </a:t>
            </a:r>
            <a:r>
              <a:rPr lang="fr-FR" sz="1100" b="1" dirty="0" smtClean="0">
                <a:solidFill>
                  <a:srgbClr val="FF0000"/>
                </a:solidFill>
              </a:rPr>
              <a:t>JavaScript</a:t>
            </a:r>
            <a:r>
              <a:rPr lang="fr-FR" sz="1100" dirty="0" smtClean="0"/>
              <a:t> pour générer du HTML et communiquer avec la base de donnes </a:t>
            </a:r>
            <a:endParaRPr lang="fr-FR" sz="1100" dirty="0"/>
          </a:p>
        </p:txBody>
      </p:sp>
      <p:sp>
        <p:nvSpPr>
          <p:cNvPr id="47" name="Oval 46"/>
          <p:cNvSpPr/>
          <p:nvPr/>
        </p:nvSpPr>
        <p:spPr>
          <a:xfrm>
            <a:off x="11493135" y="2843422"/>
            <a:ext cx="343521" cy="30834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9376505" y="4234557"/>
            <a:ext cx="2215212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fr-FR" sz="1000" b="1" dirty="0" smtClean="0">
                <a:solidFill>
                  <a:srgbClr val="FF0000"/>
                </a:solidFill>
              </a:rPr>
              <a:t>= </a:t>
            </a:r>
            <a:r>
              <a:rPr lang="fr-FR" sz="900" b="1" dirty="0" smtClean="0">
                <a:solidFill>
                  <a:srgbClr val="FF0000"/>
                </a:solidFill>
              </a:rPr>
              <a:t>moteur JavaScript</a:t>
            </a:r>
          </a:p>
          <a:p>
            <a:pPr algn="just"/>
            <a:r>
              <a:rPr lang="fr-FR" sz="900" dirty="0" smtClean="0"/>
              <a:t>(+ permet de lancer du JS sur le back-end) </a:t>
            </a:r>
          </a:p>
          <a:p>
            <a:pPr algn="just"/>
            <a:endParaRPr lang="fr-FR" sz="900" dirty="0"/>
          </a:p>
        </p:txBody>
      </p:sp>
      <p:sp>
        <p:nvSpPr>
          <p:cNvPr id="49" name="Rectangle 48"/>
          <p:cNvSpPr/>
          <p:nvPr/>
        </p:nvSpPr>
        <p:spPr>
          <a:xfrm>
            <a:off x="5419213" y="3340352"/>
            <a:ext cx="1653320" cy="10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fr-FR" sz="1000" b="1" dirty="0" smtClean="0">
                <a:solidFill>
                  <a:srgbClr val="FF0000"/>
                </a:solidFill>
              </a:rPr>
              <a:t>= </a:t>
            </a:r>
            <a:r>
              <a:rPr lang="fr-FR" sz="900" b="1" dirty="0" smtClean="0">
                <a:solidFill>
                  <a:srgbClr val="FF0000"/>
                </a:solidFill>
              </a:rPr>
              <a:t>Framework Front end = Une librairie Js </a:t>
            </a:r>
            <a:r>
              <a:rPr lang="fr-FR" sz="900" b="1" dirty="0">
                <a:solidFill>
                  <a:srgbClr val="FF0000"/>
                </a:solidFill>
              </a:rPr>
              <a:t>(ensemble d’outils)</a:t>
            </a:r>
            <a:r>
              <a:rPr lang="fr-FR" sz="900" b="1" dirty="0" smtClean="0">
                <a:solidFill>
                  <a:srgbClr val="FF0000"/>
                </a:solidFill>
              </a:rPr>
              <a:t> pour construire des IU </a:t>
            </a:r>
          </a:p>
          <a:p>
            <a:pPr algn="just"/>
            <a:r>
              <a:rPr lang="fr-FR" sz="900" dirty="0" smtClean="0"/>
              <a:t>(+ Application ultra dynamique (pas de rechargement de page)</a:t>
            </a:r>
          </a:p>
          <a:p>
            <a:pPr algn="just"/>
            <a:r>
              <a:rPr lang="fr-FR" sz="900" b="1" dirty="0" smtClean="0"/>
              <a:t>Syntaxe</a:t>
            </a:r>
            <a:r>
              <a:rPr lang="fr-FR" sz="900" dirty="0" smtClean="0"/>
              <a:t> : JSX </a:t>
            </a:r>
            <a:endParaRPr lang="fr-FR" sz="900" dirty="0"/>
          </a:p>
          <a:p>
            <a:pPr algn="just"/>
            <a:r>
              <a:rPr lang="fr-FR" sz="900" b="1" dirty="0" smtClean="0"/>
              <a:t>Concurrents</a:t>
            </a:r>
            <a:r>
              <a:rPr lang="fr-FR" sz="900" dirty="0" smtClean="0"/>
              <a:t> : ANGULAR, </a:t>
            </a:r>
            <a:r>
              <a:rPr lang="fr-FR" sz="900" dirty="0" err="1" smtClean="0"/>
              <a:t>VU.js</a:t>
            </a:r>
            <a:r>
              <a:rPr lang="fr-FR" sz="900" dirty="0" smtClean="0"/>
              <a:t> </a:t>
            </a:r>
            <a:endParaRPr lang="fr-FR" sz="900" dirty="0"/>
          </a:p>
        </p:txBody>
      </p:sp>
      <p:sp>
        <p:nvSpPr>
          <p:cNvPr id="50" name="Rectangle 49"/>
          <p:cNvSpPr/>
          <p:nvPr/>
        </p:nvSpPr>
        <p:spPr>
          <a:xfrm>
            <a:off x="9410416" y="2025758"/>
            <a:ext cx="2082719" cy="8925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sz="1000" b="1" dirty="0" smtClean="0">
                <a:solidFill>
                  <a:srgbClr val="FF0000"/>
                </a:solidFill>
              </a:rPr>
              <a:t>= </a:t>
            </a:r>
            <a:r>
              <a:rPr lang="fr-FR" sz="900" b="1" dirty="0" smtClean="0">
                <a:solidFill>
                  <a:srgbClr val="FF0000"/>
                </a:solidFill>
              </a:rPr>
              <a:t>Framework Web </a:t>
            </a:r>
          </a:p>
          <a:p>
            <a:pPr algn="just"/>
            <a:r>
              <a:rPr lang="fr-FR" sz="800" dirty="0" smtClean="0"/>
              <a:t>(= ensemble d’outils (</a:t>
            </a:r>
            <a:r>
              <a:rPr lang="fr-FR" sz="800" i="1" dirty="0" smtClean="0"/>
              <a:t>fonctions et objets</a:t>
            </a:r>
            <a:r>
              <a:rPr lang="fr-FR" sz="800" dirty="0" smtClean="0"/>
              <a:t>) JS pouvant être utilises par des applications externes </a:t>
            </a:r>
          </a:p>
          <a:p>
            <a:pPr algn="just"/>
            <a:r>
              <a:rPr lang="fr-FR" sz="900" dirty="0" smtClean="0"/>
              <a:t> </a:t>
            </a:r>
            <a:r>
              <a:rPr lang="fr-FR" sz="900" b="1" dirty="0" smtClean="0">
                <a:solidFill>
                  <a:srgbClr val="FF0000"/>
                </a:solidFill>
              </a:rPr>
              <a:t>(INTERMEDIAIRE </a:t>
            </a:r>
            <a:r>
              <a:rPr lang="fr-FR" sz="900" dirty="0" smtClean="0">
                <a:solidFill>
                  <a:srgbClr val="FF0000"/>
                </a:solidFill>
              </a:rPr>
              <a:t>entre Node js et </a:t>
            </a:r>
            <a:r>
              <a:rPr lang="fr-FR" sz="900" dirty="0" err="1" smtClean="0">
                <a:solidFill>
                  <a:srgbClr val="FF0000"/>
                </a:solidFill>
              </a:rPr>
              <a:t>React</a:t>
            </a:r>
            <a:r>
              <a:rPr lang="fr-FR" sz="900" dirty="0" smtClean="0">
                <a:solidFill>
                  <a:srgbClr val="FF0000"/>
                </a:solidFill>
              </a:rPr>
              <a:t> js</a:t>
            </a:r>
            <a:r>
              <a:rPr lang="fr-FR" sz="900" b="1" dirty="0" smtClean="0">
                <a:solidFill>
                  <a:srgbClr val="FF0000"/>
                </a:solidFill>
              </a:rPr>
              <a:t>)</a:t>
            </a:r>
            <a:endParaRPr lang="fr-FR" sz="900" b="1" dirty="0">
              <a:solidFill>
                <a:srgbClr val="FF000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18371" y="3185350"/>
            <a:ext cx="1261778" cy="2308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900" b="0" dirty="0" err="1" smtClean="0">
                <a:effectLst/>
              </a:rPr>
              <a:t>Retourne</a:t>
            </a:r>
            <a:r>
              <a:rPr lang="en-US" sz="900" b="0" dirty="0" smtClean="0">
                <a:effectLst/>
              </a:rPr>
              <a:t> le Template </a:t>
            </a:r>
            <a:endParaRPr lang="en-US" sz="900" b="0" dirty="0">
              <a:effectLst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645658" y="3531992"/>
            <a:ext cx="1812961" cy="1132309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918" y="3548802"/>
            <a:ext cx="1752684" cy="991605"/>
          </a:xfrm>
          <a:prstGeom prst="rect">
            <a:avLst/>
          </a:prstGeom>
        </p:spPr>
      </p:pic>
      <p:cxnSp>
        <p:nvCxnSpPr>
          <p:cNvPr id="54" name="Straight Arrow Connector 53"/>
          <p:cNvCxnSpPr/>
          <p:nvPr/>
        </p:nvCxnSpPr>
        <p:spPr>
          <a:xfrm flipH="1">
            <a:off x="3257641" y="3102955"/>
            <a:ext cx="2084080" cy="2781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6630594" y="5194704"/>
            <a:ext cx="1653320" cy="5539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fr-FR" sz="1000" b="1" dirty="0" smtClean="0">
                <a:solidFill>
                  <a:srgbClr val="002060"/>
                </a:solidFill>
              </a:rPr>
              <a:t>YARN</a:t>
            </a:r>
            <a:r>
              <a:rPr lang="fr-FR" sz="1000" b="1" i="1" dirty="0" smtClean="0">
                <a:solidFill>
                  <a:srgbClr val="FF0000"/>
                </a:solidFill>
              </a:rPr>
              <a:t> </a:t>
            </a:r>
            <a:r>
              <a:rPr lang="fr-FR" sz="1000" i="1" dirty="0" smtClean="0"/>
              <a:t>(concurrents de NPM)</a:t>
            </a:r>
          </a:p>
          <a:p>
            <a:pPr algn="just"/>
            <a:r>
              <a:rPr lang="fr-FR" sz="1000" b="1" dirty="0" smtClean="0">
                <a:solidFill>
                  <a:srgbClr val="FF0000"/>
                </a:solidFill>
              </a:rPr>
              <a:t>= gestionnaire d’extensions </a:t>
            </a:r>
          </a:p>
          <a:p>
            <a:pPr algn="just"/>
            <a:r>
              <a:rPr lang="fr-FR" sz="900" dirty="0" smtClean="0">
                <a:solidFill>
                  <a:srgbClr val="002060"/>
                </a:solidFill>
              </a:rPr>
              <a:t>Fournit par </a:t>
            </a:r>
            <a:r>
              <a:rPr lang="fr-FR" sz="900" dirty="0" err="1" smtClean="0">
                <a:solidFill>
                  <a:srgbClr val="002060"/>
                </a:solidFill>
              </a:rPr>
              <a:t>React</a:t>
            </a:r>
            <a:endParaRPr lang="fr-FR" sz="900" dirty="0" smtClean="0">
              <a:solidFill>
                <a:srgbClr val="002060"/>
              </a:solidFill>
            </a:endParaRPr>
          </a:p>
        </p:txBody>
      </p:sp>
      <p:sp>
        <p:nvSpPr>
          <p:cNvPr id="60" name="Oval 59"/>
          <p:cNvSpPr/>
          <p:nvPr/>
        </p:nvSpPr>
        <p:spPr>
          <a:xfrm>
            <a:off x="5365043" y="4874073"/>
            <a:ext cx="1304548" cy="119436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rgbClr val="0070C0"/>
                </a:solidFill>
              </a:rPr>
              <a:t>CRA </a:t>
            </a:r>
          </a:p>
          <a:p>
            <a:pPr algn="ctr"/>
            <a:r>
              <a:rPr lang="en-US" sz="1050" dirty="0" smtClean="0">
                <a:solidFill>
                  <a:srgbClr val="0070C0"/>
                </a:solidFill>
              </a:rPr>
              <a:t>Create React App </a:t>
            </a:r>
            <a:endParaRPr lang="en-US" sz="1050" dirty="0">
              <a:solidFill>
                <a:srgbClr val="0070C0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9951068" y="4661553"/>
            <a:ext cx="1653320" cy="5539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fr-FR" sz="1000" b="1" dirty="0" smtClean="0">
                <a:solidFill>
                  <a:srgbClr val="FF0000"/>
                </a:solidFill>
              </a:rPr>
              <a:t>+ </a:t>
            </a:r>
            <a:r>
              <a:rPr lang="fr-FR" sz="1000" b="1" dirty="0" smtClean="0">
                <a:solidFill>
                  <a:srgbClr val="002060"/>
                </a:solidFill>
              </a:rPr>
              <a:t>NPM</a:t>
            </a:r>
            <a:endParaRPr lang="fr-FR" sz="1000" dirty="0" smtClean="0">
              <a:solidFill>
                <a:srgbClr val="002060"/>
              </a:solidFill>
            </a:endParaRPr>
          </a:p>
          <a:p>
            <a:pPr algn="just"/>
            <a:r>
              <a:rPr lang="fr-FR" sz="1000" b="1" dirty="0" smtClean="0">
                <a:solidFill>
                  <a:srgbClr val="FF0000"/>
                </a:solidFill>
              </a:rPr>
              <a:t>= gestionnaire d’extensions </a:t>
            </a:r>
          </a:p>
          <a:p>
            <a:pPr algn="just"/>
            <a:r>
              <a:rPr lang="fr-FR" sz="900" i="1" dirty="0" smtClean="0"/>
              <a:t>Installe automatiquement </a:t>
            </a:r>
          </a:p>
        </p:txBody>
      </p:sp>
      <p:cxnSp>
        <p:nvCxnSpPr>
          <p:cNvPr id="57" name="Curved Connector 56"/>
          <p:cNvCxnSpPr>
            <a:stCxn id="49" idx="2"/>
            <a:endCxn id="60" idx="0"/>
          </p:cNvCxnSpPr>
          <p:nvPr/>
        </p:nvCxnSpPr>
        <p:spPr>
          <a:xfrm rot="5400000">
            <a:off x="5903344" y="4531543"/>
            <a:ext cx="456503" cy="22855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378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329609" y="2560357"/>
            <a:ext cx="1190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dirty="0" smtClean="0"/>
              <a:t>L’utilisateur clique sur le bouton </a:t>
            </a:r>
            <a:endParaRPr lang="fr-FR" sz="1000" dirty="0"/>
          </a:p>
        </p:txBody>
      </p:sp>
      <p:pic>
        <p:nvPicPr>
          <p:cNvPr id="8" name="Picture 6" descr="cône Curseur - Téléchargement gratuit en PNG et vecteu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2800" y="2275797"/>
            <a:ext cx="249363" cy="24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1089202" y="2093644"/>
            <a:ext cx="1812961" cy="1132309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80308" y="1557249"/>
            <a:ext cx="182185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 smtClean="0">
                <a:solidFill>
                  <a:srgbClr val="002060"/>
                </a:solidFill>
              </a:rPr>
              <a:t>CLIENT  </a:t>
            </a:r>
          </a:p>
          <a:p>
            <a:r>
              <a:rPr lang="fr-FR" sz="1000" dirty="0" smtClean="0"/>
              <a:t>navigateur web (Chrome)</a:t>
            </a:r>
            <a:endParaRPr lang="fr-FR" sz="1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308" y="2077524"/>
            <a:ext cx="1821855" cy="198274"/>
          </a:xfrm>
          <a:prstGeom prst="rect">
            <a:avLst/>
          </a:prstGeom>
        </p:spPr>
      </p:pic>
      <p:pic>
        <p:nvPicPr>
          <p:cNvPr id="14" name="Picture 2" descr="nformatique Utilisateur Icon - Image gratuite sur Pixaba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96" y="1948752"/>
            <a:ext cx="811660" cy="811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3686175" y="760285"/>
            <a:ext cx="8229600" cy="5911977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/>
          <p:nvPr/>
        </p:nvCxnSpPr>
        <p:spPr>
          <a:xfrm flipV="1">
            <a:off x="2910786" y="1751699"/>
            <a:ext cx="1141131" cy="969840"/>
          </a:xfrm>
          <a:prstGeom prst="bentConnector3">
            <a:avLst>
              <a:gd name="adj1" fmla="val 14593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454209" y="363005"/>
            <a:ext cx="2481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smtClean="0">
                <a:solidFill>
                  <a:srgbClr val="7030A0"/>
                </a:solidFill>
              </a:rPr>
              <a:t>SERVEUR : ordinateur</a:t>
            </a:r>
            <a:endParaRPr lang="fr-FR" sz="1600" b="1" dirty="0" smtClean="0">
              <a:solidFill>
                <a:srgbClr val="7030A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244261" y="1588761"/>
            <a:ext cx="3324301" cy="4554864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166304" y="2115266"/>
            <a:ext cx="3223051" cy="2550341"/>
          </a:xfrm>
          <a:prstGeom prst="rect">
            <a:avLst/>
          </a:prstGeom>
          <a:noFill/>
          <a:ln w="12700">
            <a:solidFill>
              <a:srgbClr val="EF84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2031" y="1313546"/>
            <a:ext cx="242766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000" b="1" dirty="0" smtClean="0">
                <a:solidFill>
                  <a:srgbClr val="0070C0"/>
                </a:solidFill>
              </a:rPr>
              <a:t>MICROSERVICE User Interface</a:t>
            </a:r>
            <a:endParaRPr lang="fr-FR" sz="1000" b="1" dirty="0">
              <a:solidFill>
                <a:srgbClr val="0070C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080613" y="1792099"/>
            <a:ext cx="1713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b="1" dirty="0" smtClean="0">
                <a:solidFill>
                  <a:srgbClr val="EF84EE"/>
                </a:solidFill>
              </a:rPr>
              <a:t>MICROSERVICE Back end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616879" y="1625586"/>
            <a:ext cx="9697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b="1" smtClean="0"/>
              <a:t>Echanges de donnes en JSON</a:t>
            </a:r>
            <a:endParaRPr lang="fr-FR" sz="1200" b="1" dirty="0" smtClean="0"/>
          </a:p>
        </p:txBody>
      </p:sp>
      <p:pic>
        <p:nvPicPr>
          <p:cNvPr id="32" name="Picture 12" descr="atabase integration | Konnecto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4867" y="4665607"/>
            <a:ext cx="1073343" cy="1073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9940110" y="5738950"/>
            <a:ext cx="1302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b="1" dirty="0" smtClean="0">
                <a:solidFill>
                  <a:srgbClr val="0070C0"/>
                </a:solidFill>
              </a:rPr>
              <a:t>Base de données </a:t>
            </a:r>
            <a:r>
              <a:rPr lang="fr-FR" sz="1000" b="1" dirty="0" smtClean="0">
                <a:solidFill>
                  <a:srgbClr val="0070C0"/>
                </a:solidFill>
              </a:rPr>
              <a:t>(Mongo DB)</a:t>
            </a:r>
            <a:endParaRPr lang="fr-FR" sz="1000" b="1" dirty="0" smtClean="0">
              <a:solidFill>
                <a:srgbClr val="0070C0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 flipV="1">
            <a:off x="9654919" y="4429547"/>
            <a:ext cx="293414" cy="11495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3889511" y="1201787"/>
            <a:ext cx="7822738" cy="5284737"/>
          </a:xfrm>
          <a:prstGeom prst="rect">
            <a:avLst/>
          </a:prstGeom>
          <a:noFill/>
          <a:ln w="1270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3902777" y="862538"/>
            <a:ext cx="2481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smtClean="0">
                <a:solidFill>
                  <a:srgbClr val="00B050"/>
                </a:solidFill>
              </a:rPr>
              <a:t>APPLICATION</a:t>
            </a:r>
            <a:endParaRPr lang="fr-FR" sz="1600" b="1" dirty="0" smtClean="0">
              <a:solidFill>
                <a:srgbClr val="00B050"/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10794105" y="4134058"/>
            <a:ext cx="12874" cy="6244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57" name="Rectangle 556"/>
          <p:cNvSpPr/>
          <p:nvPr/>
        </p:nvSpPr>
        <p:spPr>
          <a:xfrm>
            <a:off x="4591475" y="1868346"/>
            <a:ext cx="2427662" cy="3827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Rooter</a:t>
            </a:r>
            <a:endParaRPr lang="en-US" dirty="0"/>
          </a:p>
        </p:txBody>
      </p:sp>
      <p:sp>
        <p:nvSpPr>
          <p:cNvPr id="564" name="Rectangle 563"/>
          <p:cNvSpPr/>
          <p:nvPr/>
        </p:nvSpPr>
        <p:spPr>
          <a:xfrm>
            <a:off x="4588135" y="2525160"/>
            <a:ext cx="2456765" cy="32808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0" name="Rectangle 559"/>
          <p:cNvSpPr/>
          <p:nvPr/>
        </p:nvSpPr>
        <p:spPr>
          <a:xfrm>
            <a:off x="4605202" y="2530152"/>
            <a:ext cx="2427662" cy="3827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Component </a:t>
            </a:r>
            <a:endParaRPr lang="en-US" dirty="0"/>
          </a:p>
        </p:txBody>
      </p:sp>
      <p:sp>
        <p:nvSpPr>
          <p:cNvPr id="558" name="TextBox 557"/>
          <p:cNvSpPr txBox="1"/>
          <p:nvPr/>
        </p:nvSpPr>
        <p:spPr>
          <a:xfrm>
            <a:off x="790826" y="729781"/>
            <a:ext cx="2466554" cy="5770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50" b="1" dirty="0" smtClean="0"/>
              <a:t>Le router </a:t>
            </a:r>
            <a:r>
              <a:rPr lang="en-US" sz="1050" dirty="0" err="1" smtClean="0"/>
              <a:t>intercepte</a:t>
            </a:r>
            <a:r>
              <a:rPr lang="en-US" sz="1050" dirty="0" smtClean="0"/>
              <a:t> </a:t>
            </a:r>
            <a:r>
              <a:rPr lang="en-US" sz="1050" dirty="0" err="1" smtClean="0"/>
              <a:t>toutes</a:t>
            </a:r>
            <a:r>
              <a:rPr lang="en-US" sz="1050" dirty="0" smtClean="0"/>
              <a:t> les </a:t>
            </a:r>
            <a:r>
              <a:rPr lang="en-US" sz="1050" dirty="0" err="1" smtClean="0"/>
              <a:t>requetes</a:t>
            </a:r>
            <a:r>
              <a:rPr lang="en-US" sz="1050" dirty="0" smtClean="0"/>
              <a:t> et </a:t>
            </a:r>
            <a:r>
              <a:rPr lang="en-US" sz="1050" dirty="0" err="1" smtClean="0"/>
              <a:t>appelle</a:t>
            </a:r>
            <a:r>
              <a:rPr lang="en-US" sz="1050" dirty="0" smtClean="0"/>
              <a:t> le bon ‘component ‘ </a:t>
            </a:r>
            <a:r>
              <a:rPr lang="en-US" sz="1050" dirty="0" err="1" smtClean="0"/>
              <a:t>dans</a:t>
            </a:r>
            <a:r>
              <a:rPr lang="en-US" sz="1050" dirty="0" smtClean="0"/>
              <a:t> /screen en </a:t>
            </a:r>
            <a:r>
              <a:rPr lang="en-US" sz="1050" dirty="0" err="1" smtClean="0"/>
              <a:t>fonction</a:t>
            </a:r>
            <a:r>
              <a:rPr lang="en-US" sz="1050" dirty="0" smtClean="0"/>
              <a:t> de la route a appellee</a:t>
            </a:r>
            <a:endParaRPr lang="en-US" sz="1050" dirty="0"/>
          </a:p>
        </p:txBody>
      </p:sp>
      <p:sp>
        <p:nvSpPr>
          <p:cNvPr id="562" name="Oval 561"/>
          <p:cNvSpPr/>
          <p:nvPr/>
        </p:nvSpPr>
        <p:spPr>
          <a:xfrm>
            <a:off x="3092202" y="1213709"/>
            <a:ext cx="343521" cy="30834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>
                <a:solidFill>
                  <a:sysClr val="windowText" lastClr="000000"/>
                </a:solidFill>
              </a:rPr>
              <a:t>1</a:t>
            </a:r>
            <a:endParaRPr lang="en-US" b="1" dirty="0" smtClean="0">
              <a:solidFill>
                <a:sysClr val="windowText" lastClr="000000"/>
              </a:solidFill>
            </a:endParaRPr>
          </a:p>
        </p:txBody>
      </p:sp>
      <p:sp>
        <p:nvSpPr>
          <p:cNvPr id="559" name="Rectangle 558"/>
          <p:cNvSpPr/>
          <p:nvPr/>
        </p:nvSpPr>
        <p:spPr>
          <a:xfrm>
            <a:off x="5143010" y="2898073"/>
            <a:ext cx="179175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800" dirty="0" smtClean="0"/>
              <a:t>/</a:t>
            </a:r>
            <a:r>
              <a:rPr lang="fr-FR" sz="800" dirty="0" err="1" smtClean="0"/>
              <a:t>screen</a:t>
            </a:r>
            <a:r>
              <a:rPr lang="fr-FR" sz="800" dirty="0" smtClean="0"/>
              <a:t>/Articles/</a:t>
            </a:r>
            <a:r>
              <a:rPr lang="fr-FR" sz="800" dirty="0" err="1" smtClean="0"/>
              <a:t>list</a:t>
            </a:r>
            <a:r>
              <a:rPr lang="fr-FR" sz="800" dirty="0" smtClean="0"/>
              <a:t>/</a:t>
            </a:r>
            <a:r>
              <a:rPr lang="fr-FR" sz="800" dirty="0" err="1" smtClean="0"/>
              <a:t>index.js</a:t>
            </a:r>
            <a:endParaRPr lang="en-US" sz="800" dirty="0"/>
          </a:p>
        </p:txBody>
      </p:sp>
      <p:sp>
        <p:nvSpPr>
          <p:cNvPr id="565" name="Rectangle 564"/>
          <p:cNvSpPr/>
          <p:nvPr/>
        </p:nvSpPr>
        <p:spPr>
          <a:xfrm>
            <a:off x="5057771" y="3287309"/>
            <a:ext cx="1458439" cy="328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 smtClean="0"/>
              <a:t>ComponentDidMount</a:t>
            </a:r>
            <a:endParaRPr lang="en-US" dirty="0"/>
          </a:p>
        </p:txBody>
      </p:sp>
      <p:sp>
        <p:nvSpPr>
          <p:cNvPr id="566" name="TextBox 565"/>
          <p:cNvSpPr txBox="1"/>
          <p:nvPr/>
        </p:nvSpPr>
        <p:spPr>
          <a:xfrm>
            <a:off x="1080308" y="3503857"/>
            <a:ext cx="2955042" cy="16312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fr-FR" sz="1000" b="1" dirty="0" smtClean="0"/>
              <a:t>Le composant </a:t>
            </a:r>
            <a:r>
              <a:rPr lang="fr-FR" sz="1000" dirty="0" smtClean="0"/>
              <a:t>commence son cycle de vie :</a:t>
            </a:r>
          </a:p>
          <a:p>
            <a:pPr marL="171450" indent="-171450" algn="just">
              <a:buFontTx/>
              <a:buChar char="-"/>
            </a:pPr>
            <a:r>
              <a:rPr lang="fr-FR" sz="1000" b="1" dirty="0" smtClean="0"/>
              <a:t>Constructeur</a:t>
            </a:r>
            <a:r>
              <a:rPr lang="fr-FR" sz="1000" dirty="0" smtClean="0"/>
              <a:t> (facultatif)</a:t>
            </a:r>
          </a:p>
          <a:p>
            <a:pPr marL="171450" indent="-171450" algn="just">
              <a:buFontTx/>
              <a:buChar char="-"/>
            </a:pPr>
            <a:r>
              <a:rPr lang="fr-FR" sz="1000" b="1" i="1" dirty="0" err="1" smtClean="0"/>
              <a:t>Render</a:t>
            </a:r>
            <a:r>
              <a:rPr lang="fr-FR" sz="1000" dirty="0" smtClean="0"/>
              <a:t> (obligatoire, affiche du HTML/JS)</a:t>
            </a:r>
          </a:p>
          <a:p>
            <a:pPr marL="171450" indent="-171450" algn="just">
              <a:buFontTx/>
              <a:buChar char="-"/>
            </a:pPr>
            <a:r>
              <a:rPr lang="fr-FR" sz="1000" b="1" i="1" dirty="0" err="1" smtClean="0"/>
              <a:t>ComponentDidMount</a:t>
            </a:r>
            <a:r>
              <a:rPr lang="fr-FR" sz="1000" dirty="0" smtClean="0"/>
              <a:t> (permet de faire les appels réseaux) </a:t>
            </a:r>
            <a:r>
              <a:rPr lang="fr-FR" sz="1000" b="1" dirty="0" smtClean="0"/>
              <a:t>ou autres méthodes  (</a:t>
            </a:r>
            <a:r>
              <a:rPr lang="fr-FR" sz="1000" b="1" i="1" dirty="0" err="1" smtClean="0"/>
              <a:t>ClickOnSubmit</a:t>
            </a:r>
            <a:r>
              <a:rPr lang="fr-FR" sz="1000" b="1" dirty="0" smtClean="0"/>
              <a:t>)</a:t>
            </a:r>
          </a:p>
          <a:p>
            <a:pPr marL="171450" indent="-171450" algn="just">
              <a:buFontTx/>
              <a:buChar char="-"/>
            </a:pPr>
            <a:endParaRPr lang="fr-FR" sz="1000" b="1" dirty="0" smtClean="0"/>
          </a:p>
          <a:p>
            <a:pPr algn="just"/>
            <a:r>
              <a:rPr lang="fr-FR" sz="1000" i="1" u="sng" dirty="0" smtClean="0"/>
              <a:t>Dans mon cas :</a:t>
            </a:r>
          </a:p>
          <a:p>
            <a:pPr algn="just"/>
            <a:r>
              <a:rPr lang="fr-FR" sz="1000" dirty="0" smtClean="0"/>
              <a:t>Le </a:t>
            </a:r>
            <a:r>
              <a:rPr lang="fr-FR" sz="1000" dirty="0" err="1" smtClean="0"/>
              <a:t>r</a:t>
            </a:r>
            <a:r>
              <a:rPr lang="fr-FR" sz="1000" i="1" dirty="0" err="1" smtClean="0"/>
              <a:t>ender</a:t>
            </a:r>
            <a:r>
              <a:rPr lang="fr-FR" sz="1000" i="1" dirty="0" smtClean="0"/>
              <a:t> </a:t>
            </a:r>
            <a:r>
              <a:rPr lang="fr-FR" sz="1000" dirty="0" smtClean="0"/>
              <a:t>va afficher la page une première fois sans informations, le </a:t>
            </a:r>
            <a:r>
              <a:rPr lang="fr-FR" sz="1000" i="1" dirty="0" err="1" smtClean="0"/>
              <a:t>render</a:t>
            </a:r>
            <a:r>
              <a:rPr lang="fr-FR" sz="1000" dirty="0" smtClean="0"/>
              <a:t> est rappelle a chaque fois que </a:t>
            </a:r>
            <a:r>
              <a:rPr lang="fr-FR" sz="1000" i="1" dirty="0" err="1" smtClean="0"/>
              <a:t>this.state</a:t>
            </a:r>
            <a:r>
              <a:rPr lang="fr-FR" sz="1000" dirty="0" smtClean="0"/>
              <a:t> est modifié</a:t>
            </a:r>
          </a:p>
        </p:txBody>
      </p:sp>
      <p:sp>
        <p:nvSpPr>
          <p:cNvPr id="568" name="Oval 567"/>
          <p:cNvSpPr/>
          <p:nvPr/>
        </p:nvSpPr>
        <p:spPr>
          <a:xfrm>
            <a:off x="3773983" y="3349337"/>
            <a:ext cx="343521" cy="30834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2</a:t>
            </a:r>
            <a:endParaRPr lang="en-US" b="1" dirty="0" smtClean="0">
              <a:solidFill>
                <a:sysClr val="windowText" lastClr="000000"/>
              </a:solidFill>
            </a:endParaRPr>
          </a:p>
        </p:txBody>
      </p:sp>
      <p:sp>
        <p:nvSpPr>
          <p:cNvPr id="569" name="Rectangle 568"/>
          <p:cNvSpPr/>
          <p:nvPr/>
        </p:nvSpPr>
        <p:spPr>
          <a:xfrm>
            <a:off x="5091781" y="3590933"/>
            <a:ext cx="1411531" cy="2154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fr-FR" sz="800" dirty="0" smtClean="0"/>
              <a:t>Appelle le </a:t>
            </a:r>
            <a:r>
              <a:rPr lang="fr-FR" sz="800" b="1" dirty="0" smtClean="0"/>
              <a:t>store-</a:t>
            </a:r>
            <a:r>
              <a:rPr lang="fr-FR" sz="800" dirty="0" smtClean="0"/>
              <a:t>&gt; articles. Js</a:t>
            </a:r>
            <a:endParaRPr lang="en-US" sz="800" dirty="0"/>
          </a:p>
        </p:txBody>
      </p:sp>
      <p:sp>
        <p:nvSpPr>
          <p:cNvPr id="570" name="Rectangle 569"/>
          <p:cNvSpPr/>
          <p:nvPr/>
        </p:nvSpPr>
        <p:spPr>
          <a:xfrm>
            <a:off x="5076086" y="3919898"/>
            <a:ext cx="1458439" cy="328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Store</a:t>
            </a:r>
            <a:endParaRPr lang="en-US" dirty="0"/>
          </a:p>
        </p:txBody>
      </p:sp>
      <p:sp>
        <p:nvSpPr>
          <p:cNvPr id="571" name="Rectangle 570"/>
          <p:cNvSpPr/>
          <p:nvPr/>
        </p:nvSpPr>
        <p:spPr>
          <a:xfrm>
            <a:off x="4707539" y="4248189"/>
            <a:ext cx="2301668" cy="3385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fr-FR" sz="800" dirty="0" smtClean="0"/>
              <a:t>Le </a:t>
            </a:r>
            <a:r>
              <a:rPr lang="fr-FR" sz="800" b="1" dirty="0" smtClean="0"/>
              <a:t>store</a:t>
            </a:r>
            <a:r>
              <a:rPr lang="fr-FR" sz="800" dirty="0" smtClean="0"/>
              <a:t> répond au </a:t>
            </a:r>
            <a:r>
              <a:rPr lang="fr-FR" sz="800" b="1" dirty="0" smtClean="0"/>
              <a:t>component</a:t>
            </a:r>
            <a:r>
              <a:rPr lang="fr-FR" sz="800" dirty="0" smtClean="0"/>
              <a:t>, </a:t>
            </a:r>
            <a:r>
              <a:rPr lang="fr-FR" sz="800" i="1" dirty="0" smtClean="0"/>
              <a:t>le </a:t>
            </a:r>
            <a:r>
              <a:rPr lang="fr-FR" sz="800" b="1" i="1" dirty="0" err="1" smtClean="0"/>
              <a:t>ComponentDidMount</a:t>
            </a:r>
            <a:r>
              <a:rPr lang="fr-FR" sz="800" dirty="0" smtClean="0"/>
              <a:t> modifie donc le </a:t>
            </a:r>
            <a:r>
              <a:rPr lang="fr-FR" sz="800" b="1" dirty="0" smtClean="0"/>
              <a:t>State</a:t>
            </a:r>
            <a:endParaRPr lang="en-US" sz="800" b="1" dirty="0"/>
          </a:p>
        </p:txBody>
      </p:sp>
      <p:sp>
        <p:nvSpPr>
          <p:cNvPr id="563" name="Left Bracket 562"/>
          <p:cNvSpPr/>
          <p:nvPr/>
        </p:nvSpPr>
        <p:spPr>
          <a:xfrm>
            <a:off x="4528640" y="2077524"/>
            <a:ext cx="121019" cy="666768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7" name="Left Bracket 576"/>
          <p:cNvSpPr/>
          <p:nvPr/>
        </p:nvSpPr>
        <p:spPr>
          <a:xfrm>
            <a:off x="4901516" y="3426734"/>
            <a:ext cx="157604" cy="666768"/>
          </a:xfrm>
          <a:prstGeom prst="leftBracket">
            <a:avLst>
              <a:gd name="adj" fmla="val 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8" name="Left Bracket 577"/>
          <p:cNvSpPr/>
          <p:nvPr/>
        </p:nvSpPr>
        <p:spPr>
          <a:xfrm rot="10800000">
            <a:off x="6517965" y="3417139"/>
            <a:ext cx="151367" cy="729867"/>
          </a:xfrm>
          <a:prstGeom prst="leftBracket">
            <a:avLst>
              <a:gd name="adj" fmla="val 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9" name="Rectangle 578"/>
          <p:cNvSpPr/>
          <p:nvPr/>
        </p:nvSpPr>
        <p:spPr>
          <a:xfrm>
            <a:off x="5122340" y="4759610"/>
            <a:ext cx="1458439" cy="328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render</a:t>
            </a:r>
            <a:endParaRPr lang="en-US" dirty="0"/>
          </a:p>
        </p:txBody>
      </p:sp>
      <p:sp>
        <p:nvSpPr>
          <p:cNvPr id="580" name="Rectangle 579"/>
          <p:cNvSpPr/>
          <p:nvPr/>
        </p:nvSpPr>
        <p:spPr>
          <a:xfrm>
            <a:off x="4708839" y="5029592"/>
            <a:ext cx="2301668" cy="707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fr-FR" sz="800" dirty="0" smtClean="0"/>
              <a:t>Le </a:t>
            </a:r>
            <a:r>
              <a:rPr lang="fr-FR" sz="800" b="1" dirty="0" smtClean="0"/>
              <a:t>state</a:t>
            </a:r>
            <a:r>
              <a:rPr lang="fr-FR" sz="800" dirty="0" smtClean="0"/>
              <a:t> a été modifie, le </a:t>
            </a:r>
            <a:r>
              <a:rPr lang="fr-FR" sz="800" b="1" dirty="0" err="1" smtClean="0"/>
              <a:t>render</a:t>
            </a:r>
            <a:r>
              <a:rPr lang="fr-FR" sz="800" dirty="0" smtClean="0"/>
              <a:t> est rappelle et affiche les nouvelles informations</a:t>
            </a:r>
          </a:p>
          <a:p>
            <a:pPr algn="ctr"/>
            <a:endParaRPr lang="fr-FR" sz="800" dirty="0"/>
          </a:p>
          <a:p>
            <a:pPr algn="ctr"/>
            <a:r>
              <a:rPr lang="fr-FR" sz="800" b="1" i="1" dirty="0" smtClean="0"/>
              <a:t>Le </a:t>
            </a:r>
            <a:r>
              <a:rPr lang="fr-FR" sz="800" b="1" i="1" dirty="0" err="1" smtClean="0"/>
              <a:t>render</a:t>
            </a:r>
            <a:r>
              <a:rPr lang="fr-FR" sz="800" b="1" i="1" dirty="0" smtClean="0"/>
              <a:t> : </a:t>
            </a:r>
            <a:r>
              <a:rPr lang="fr-FR" sz="800" i="1" dirty="0" smtClean="0"/>
              <a:t>fonction particulière, est appelée plusieurs fois dans le cycle de vie du component</a:t>
            </a:r>
            <a:endParaRPr lang="en-US" sz="800" i="1" dirty="0"/>
          </a:p>
        </p:txBody>
      </p:sp>
      <p:cxnSp>
        <p:nvCxnSpPr>
          <p:cNvPr id="581" name="Straight Arrow Connector 580"/>
          <p:cNvCxnSpPr/>
          <p:nvPr/>
        </p:nvCxnSpPr>
        <p:spPr>
          <a:xfrm flipV="1">
            <a:off x="6723371" y="2804024"/>
            <a:ext cx="2146274" cy="6227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4" name="Straight Arrow Connector 583"/>
          <p:cNvCxnSpPr/>
          <p:nvPr/>
        </p:nvCxnSpPr>
        <p:spPr>
          <a:xfrm flipH="1">
            <a:off x="6593648" y="2608858"/>
            <a:ext cx="2194878" cy="6170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87" name="Rectangle 586"/>
          <p:cNvSpPr/>
          <p:nvPr/>
        </p:nvSpPr>
        <p:spPr>
          <a:xfrm>
            <a:off x="9048609" y="2434837"/>
            <a:ext cx="1851918" cy="463236"/>
          </a:xfrm>
          <a:prstGeom prst="rect">
            <a:avLst/>
          </a:prstGeom>
          <a:solidFill>
            <a:srgbClr val="D76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Router</a:t>
            </a:r>
            <a:endParaRPr lang="en-US" dirty="0"/>
          </a:p>
        </p:txBody>
      </p:sp>
      <p:sp>
        <p:nvSpPr>
          <p:cNvPr id="588" name="Rectangle 587"/>
          <p:cNvSpPr/>
          <p:nvPr/>
        </p:nvSpPr>
        <p:spPr>
          <a:xfrm>
            <a:off x="9061519" y="3499794"/>
            <a:ext cx="1893526" cy="474400"/>
          </a:xfrm>
          <a:prstGeom prst="rect">
            <a:avLst/>
          </a:prstGeom>
          <a:solidFill>
            <a:srgbClr val="D76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 smtClean="0"/>
              <a:t>Controlleur</a:t>
            </a:r>
            <a:endParaRPr lang="en-US" dirty="0"/>
          </a:p>
        </p:txBody>
      </p:sp>
      <p:sp>
        <p:nvSpPr>
          <p:cNvPr id="591" name="TextBox 590"/>
          <p:cNvSpPr txBox="1"/>
          <p:nvPr/>
        </p:nvSpPr>
        <p:spPr>
          <a:xfrm>
            <a:off x="7192148" y="3378914"/>
            <a:ext cx="1440576" cy="5770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50" b="1" dirty="0" smtClean="0"/>
              <a:t>Le router </a:t>
            </a:r>
            <a:r>
              <a:rPr lang="en-US" sz="1050" dirty="0" err="1" smtClean="0"/>
              <a:t>appelle</a:t>
            </a:r>
            <a:r>
              <a:rPr lang="en-US" sz="1050" dirty="0" smtClean="0"/>
              <a:t> le bon controller en </a:t>
            </a:r>
            <a:r>
              <a:rPr lang="en-US" sz="1050" dirty="0" err="1" smtClean="0"/>
              <a:t>fOnction</a:t>
            </a:r>
            <a:r>
              <a:rPr lang="en-US" sz="1050" dirty="0" smtClean="0"/>
              <a:t> de la route</a:t>
            </a:r>
            <a:endParaRPr lang="en-US" sz="1050" dirty="0"/>
          </a:p>
        </p:txBody>
      </p:sp>
      <p:sp>
        <p:nvSpPr>
          <p:cNvPr id="592" name="TextBox 591"/>
          <p:cNvSpPr txBox="1"/>
          <p:nvPr/>
        </p:nvSpPr>
        <p:spPr>
          <a:xfrm>
            <a:off x="7923312" y="4480979"/>
            <a:ext cx="1440576" cy="738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sz="1050" b="1" dirty="0" smtClean="0"/>
              <a:t>Le Controller </a:t>
            </a:r>
            <a:r>
              <a:rPr lang="fr-FR" sz="1050" dirty="0" smtClean="0"/>
              <a:t>communique avec la DB pour récupérer les informations</a:t>
            </a:r>
            <a:endParaRPr lang="fr-FR" sz="1050" dirty="0"/>
          </a:p>
        </p:txBody>
      </p:sp>
      <p:sp>
        <p:nvSpPr>
          <p:cNvPr id="593" name="Oval 592"/>
          <p:cNvSpPr/>
          <p:nvPr/>
        </p:nvSpPr>
        <p:spPr>
          <a:xfrm>
            <a:off x="8403476" y="3167845"/>
            <a:ext cx="331011" cy="30834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594" name="Oval 593"/>
          <p:cNvSpPr/>
          <p:nvPr/>
        </p:nvSpPr>
        <p:spPr>
          <a:xfrm>
            <a:off x="9122130" y="4272901"/>
            <a:ext cx="343521" cy="30834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cxnSp>
        <p:nvCxnSpPr>
          <p:cNvPr id="595" name="Straight Arrow Connector 594"/>
          <p:cNvCxnSpPr/>
          <p:nvPr/>
        </p:nvCxnSpPr>
        <p:spPr>
          <a:xfrm>
            <a:off x="10173434" y="2952922"/>
            <a:ext cx="21751" cy="4921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8" name="Straight Arrow Connector 597"/>
          <p:cNvCxnSpPr/>
          <p:nvPr/>
        </p:nvCxnSpPr>
        <p:spPr>
          <a:xfrm flipH="1" flipV="1">
            <a:off x="9959728" y="2941730"/>
            <a:ext cx="14840" cy="4850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03" name="TextBox 602"/>
          <p:cNvSpPr txBox="1"/>
          <p:nvPr/>
        </p:nvSpPr>
        <p:spPr>
          <a:xfrm>
            <a:off x="202264" y="6167803"/>
            <a:ext cx="3357682" cy="461665"/>
          </a:xfrm>
          <a:prstGeom prst="rect">
            <a:avLst/>
          </a:prstGeom>
          <a:solidFill>
            <a:srgbClr val="F8D7DC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MERN SCHEMA REQUETE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960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8703</TotalTime>
  <Words>443</Words>
  <Application>Microsoft Macintosh PowerPoint</Application>
  <PresentationFormat>Widescreen</PresentationFormat>
  <Paragraphs>90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Apple Color Emoji</vt:lpstr>
      <vt:lpstr>Avenir Book</vt:lpstr>
      <vt:lpstr>Calibri</vt:lpstr>
      <vt:lpstr>Calibri Light</vt:lpstr>
      <vt:lpstr>Tahoma</vt:lpstr>
      <vt:lpstr>Times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18</cp:revision>
  <dcterms:created xsi:type="dcterms:W3CDTF">2020-04-23T15:24:54Z</dcterms:created>
  <dcterms:modified xsi:type="dcterms:W3CDTF">2020-04-29T21:15:54Z</dcterms:modified>
</cp:coreProperties>
</file>

<file path=docProps/thumbnail.jpeg>
</file>